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notesMasterIdLst>
    <p:notesMasterId r:id="rId15"/>
  </p:notesMasterIdLst>
  <p:sldIdLst>
    <p:sldId id="256" r:id="rId2"/>
    <p:sldId id="463" r:id="rId3"/>
    <p:sldId id="688" r:id="rId4"/>
    <p:sldId id="493" r:id="rId5"/>
    <p:sldId id="689" r:id="rId6"/>
    <p:sldId id="690" r:id="rId7"/>
    <p:sldId id="494" r:id="rId8"/>
    <p:sldId id="691" r:id="rId9"/>
    <p:sldId id="477" r:id="rId10"/>
    <p:sldId id="399" r:id="rId11"/>
    <p:sldId id="409" r:id="rId12"/>
    <p:sldId id="481" r:id="rId13"/>
    <p:sldId id="482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925" autoAdjust="0"/>
    <p:restoredTop sz="95326" autoAdjust="0"/>
  </p:normalViewPr>
  <p:slideViewPr>
    <p:cSldViewPr snapToGrid="0">
      <p:cViewPr varScale="1">
        <p:scale>
          <a:sx n="87" d="100"/>
          <a:sy n="87" d="100"/>
        </p:scale>
        <p:origin x="898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F2A06D-4991-4208-8C88-4E8BAD69A8B8}" type="datetimeFigureOut">
              <a:rPr lang="en-US" smtClean="0"/>
              <a:t>9/29/2021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01775E-EDE2-4DE5-A02D-A8BD8C6F6AC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022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86056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01775E-EDE2-4DE5-A02D-A8BD8C6F6AC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30345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9630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90371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3653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55462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386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7728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6343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3466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9/29/2021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3291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9/29/2021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0957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9/29/2021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3605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0102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620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6E0DA5-0C76-4851-AA82-0B75261F9EB4}" type="datetimeFigureOut">
              <a:rPr lang="en-US" smtClean="0"/>
              <a:t>9/29/2021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285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14.jpeg"/><Relationship Id="rId7" Type="http://schemas.openxmlformats.org/officeDocument/2006/relationships/image" Target="../media/image18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7.tiff"/><Relationship Id="rId5" Type="http://schemas.openxmlformats.org/officeDocument/2006/relationships/image" Target="../media/image16.tiff"/><Relationship Id="rId10" Type="http://schemas.openxmlformats.org/officeDocument/2006/relationships/image" Target="../media/image2.png"/><Relationship Id="rId4" Type="http://schemas.openxmlformats.org/officeDocument/2006/relationships/image" Target="../media/image15.tiff"/><Relationship Id="rId9" Type="http://schemas.openxmlformats.org/officeDocument/2006/relationships/hyperlink" Target="https://anubhavtrainings.com/" TargetMode="Externa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20.jpg"/><Relationship Id="rId7" Type="http://schemas.openxmlformats.org/officeDocument/2006/relationships/image" Target="../media/image22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21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hyperlink" Target="https://github.com/soyuztechnologies/MouriTechUI5Fiori/blob/master/Day%2018/webapp/controller/View2.controller.js" TargetMode="External"/><Relationship Id="rId7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github.com/soyuztechnologies/MouriTechUI5Fiori/blob/master/Day%2018/webapp/fragments/moreInfo.fragment.xml" TargetMode="External"/><Relationship Id="rId5" Type="http://schemas.openxmlformats.org/officeDocument/2006/relationships/hyperlink" Target="https://github.com/soyuztechnologies/MouriTechUI5Fiori/blob/master/Day%2018/webapp/fragments/supplierTab.fragment.xml" TargetMode="External"/><Relationship Id="rId4" Type="http://schemas.openxmlformats.org/officeDocument/2006/relationships/hyperlink" Target="https://github.com/soyuztechnologies/MouriTechUI5Fiori/blob/master/Day%2018/webapp/view/View2.view.xml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hyperlink" Target="https://github.com/soyuztechnologies/MouriTechUI5Fiori/blob/master/Day%2018/post/Add.view.xml" TargetMode="External"/><Relationship Id="rId7" Type="http://schemas.openxmlformats.org/officeDocument/2006/relationships/hyperlink" Target="https://github.com/soyuztechnologies/MouriTechUI5Fiori/blob/master/Day%2018/post/View1.controller.js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github.com/soyuztechnologies/MouriTechUI5Fiori/blob/master/Day%2018/post/manifest.json" TargetMode="External"/><Relationship Id="rId5" Type="http://schemas.openxmlformats.org/officeDocument/2006/relationships/hyperlink" Target="https://github.com/soyuztechnologies/MouriTechUI5Fiori/blob/master/Day%2018/post/View1.view.xml" TargetMode="External"/><Relationship Id="rId4" Type="http://schemas.openxmlformats.org/officeDocument/2006/relationships/hyperlink" Target="https://github.com/soyuztechnologies/MouriTechUI5Fiori/blob/master/Day%2018/post/Add.controller.js" TargetMode="External"/><Relationship Id="rId9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yuztechnologies/MouriTechUI5Fiori/blob/master/Day%2018/SingleRecord/Add.view.xml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6.jpeg"/><Relationship Id="rId4" Type="http://schemas.openxmlformats.org/officeDocument/2006/relationships/hyperlink" Target="https://github.com/soyuztechnologies/MouriTechUI5Fiori/blob/master/Day%2018/SingleRecord/Add.controller.js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yuztechnologies/MouriTechUI5Fiori/blob/master/Day%2018/DeleteRecord/Add.view.xml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6.jpeg"/><Relationship Id="rId4" Type="http://schemas.openxmlformats.org/officeDocument/2006/relationships/hyperlink" Target="https://github.com/soyuztechnologies/MouriTechUI5Fiori/blob/master/Day%2018/DeleteRecord/Add.controller.js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yuztechnologies/MouriTechUI5Fiori/blob/master/Day%2018/FunctionImport/Add.view.xml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ithub.com/soyuztechnologies/MouriTechUI5Fiori/blob/master/Day%2018/FunctionImport/Add.controller.js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6">
            <a:extLst>
              <a:ext uri="{FF2B5EF4-FFF2-40B4-BE49-F238E27FC236}">
                <a16:creationId xmlns:a16="http://schemas.microsoft.com/office/drawing/2014/main" id="{7E0AC078-DDA7-4C3A-ABD0-7979DEB9BF93}"/>
              </a:ext>
            </a:extLst>
          </p:cNvPr>
          <p:cNvSpPr/>
          <p:nvPr/>
        </p:nvSpPr>
        <p:spPr>
          <a:xfrm>
            <a:off x="0" y="19952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8915400 w 12192000"/>
              <a:gd name="connsiteY2" fmla="*/ 4593771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8915400" y="4593771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7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10" name="TextBox 3">
            <a:extLst>
              <a:ext uri="{FF2B5EF4-FFF2-40B4-BE49-F238E27FC236}">
                <a16:creationId xmlns:a16="http://schemas.microsoft.com/office/drawing/2014/main" id="{485E7A77-294A-4DFF-993D-0AF9E13BEC41}"/>
              </a:ext>
            </a:extLst>
          </p:cNvPr>
          <p:cNvSpPr txBox="1"/>
          <p:nvPr/>
        </p:nvSpPr>
        <p:spPr>
          <a:xfrm>
            <a:off x="122712" y="154049"/>
            <a:ext cx="108223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400" b="1" cap="all" spc="-150" dirty="0">
                <a:solidFill>
                  <a:schemeClr val="accent3"/>
                </a:solidFill>
              </a:rPr>
              <a:t>SAP </a:t>
            </a:r>
            <a:r>
              <a:rPr lang="en-US" sz="5400" b="1" dirty="0">
                <a:solidFill>
                  <a:schemeClr val="accent3"/>
                </a:solidFill>
              </a:rPr>
              <a:t>UI5 &amp; FIORI with OData TRAINING</a:t>
            </a:r>
          </a:p>
        </p:txBody>
      </p:sp>
      <p:sp>
        <p:nvSpPr>
          <p:cNvPr id="11" name="TextBox 4">
            <a:extLst>
              <a:ext uri="{FF2B5EF4-FFF2-40B4-BE49-F238E27FC236}">
                <a16:creationId xmlns:a16="http://schemas.microsoft.com/office/drawing/2014/main" id="{1AD393C5-7598-4AD4-ABE6-1874213B941B}"/>
              </a:ext>
            </a:extLst>
          </p:cNvPr>
          <p:cNvSpPr txBox="1"/>
          <p:nvPr/>
        </p:nvSpPr>
        <p:spPr>
          <a:xfrm>
            <a:off x="122712" y="291830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spc="-150" dirty="0">
                <a:solidFill>
                  <a:schemeClr val="bg1"/>
                </a:solidFill>
              </a:rPr>
              <a:t>Anubhav Oberoy &amp; Nishan Nainsukha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23D2752-A5B5-48D5-BE3E-D5C966B0152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8355" y="5017269"/>
            <a:ext cx="1863645" cy="184073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FFD29F8-A738-4101-904E-C985D98B8532}"/>
              </a:ext>
            </a:extLst>
          </p:cNvPr>
          <p:cNvSpPr txBox="1"/>
          <p:nvPr/>
        </p:nvSpPr>
        <p:spPr>
          <a:xfrm>
            <a:off x="167491" y="3579798"/>
            <a:ext cx="6629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spc="-150" dirty="0">
                <a:solidFill>
                  <a:schemeClr val="bg1"/>
                </a:solidFill>
                <a:latin typeface="Cooper Black" panose="0208090404030B020404" pitchFamily="18" charset="0"/>
              </a:rPr>
              <a:t>Day – 18</a:t>
            </a:r>
          </a:p>
        </p:txBody>
      </p:sp>
    </p:spTree>
    <p:extLst>
      <p:ext uri="{BB962C8B-B14F-4D97-AF65-F5344CB8AC3E}">
        <p14:creationId xmlns:p14="http://schemas.microsoft.com/office/powerpoint/2010/main" val="698128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Free Vector | Flat people with question marks background">
            <a:extLst>
              <a:ext uri="{FF2B5EF4-FFF2-40B4-BE49-F238E27FC236}">
                <a16:creationId xmlns:a16="http://schemas.microsoft.com/office/drawing/2014/main" id="{E158EC70-4769-4E41-A278-C90EC4E480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2246"/>
          <a:stretch/>
        </p:blipFill>
        <p:spPr bwMode="auto">
          <a:xfrm>
            <a:off x="1848418" y="639706"/>
            <a:ext cx="7599507" cy="590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94C3DB2-D47E-4B94-804B-87AF1FDEF86E}"/>
              </a:ext>
            </a:extLst>
          </p:cNvPr>
          <p:cNvSpPr txBox="1"/>
          <p:nvPr/>
        </p:nvSpPr>
        <p:spPr>
          <a:xfrm>
            <a:off x="4535055" y="1052946"/>
            <a:ext cx="5588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Questions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7951"/>
            <a:ext cx="716699" cy="707887"/>
          </a:xfrm>
          <a:prstGeom prst="rect">
            <a:avLst/>
          </a:prstGeom>
        </p:spPr>
      </p:pic>
      <p:sp>
        <p:nvSpPr>
          <p:cNvPr id="7" name="Footer Placeholder 45">
            <a:extLst>
              <a:ext uri="{FF2B5EF4-FFF2-40B4-BE49-F238E27FC236}">
                <a16:creationId xmlns:a16="http://schemas.microsoft.com/office/drawing/2014/main" id="{BD910400-D810-4651-9348-3C34EBD37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562298" y="6593882"/>
            <a:ext cx="2612903" cy="278992"/>
          </a:xfrm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Trainer: Anubhav Oberoy &amp; Nishan</a:t>
            </a:r>
          </a:p>
        </p:txBody>
      </p:sp>
    </p:spTree>
    <p:extLst>
      <p:ext uri="{BB962C8B-B14F-4D97-AF65-F5344CB8AC3E}">
        <p14:creationId xmlns:p14="http://schemas.microsoft.com/office/powerpoint/2010/main" val="13081182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Ski Jumping Arena - Free Presentation Templates">
            <a:extLst>
              <a:ext uri="{FF2B5EF4-FFF2-40B4-BE49-F238E27FC236}">
                <a16:creationId xmlns:a16="http://schemas.microsoft.com/office/drawing/2014/main" id="{B0D7E6A1-F72A-4F69-B4FB-A4ED7A0C6C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46" b="224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10833" y="356152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64" y="0"/>
            <a:ext cx="1977514" cy="19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08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3030278" y="2339163"/>
            <a:ext cx="9161718" cy="4518837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4877937"/>
          </a:xfrm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7" y="-1"/>
            <a:ext cx="12188826" cy="487793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3176" y="-10291"/>
            <a:ext cx="12187238" cy="4888227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350660" y="5992677"/>
            <a:ext cx="36361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Contact us today!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8180349" y="2925900"/>
            <a:ext cx="32302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5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 build the workforce of the future.</a:t>
            </a:r>
            <a:endParaRPr kumimoji="0" lang="en-US" sz="1200" b="0" i="0" u="none" strike="noStrike" kern="1200" cap="none" spc="5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1221995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825880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30,000+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4496601" y="311141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25000+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592" y="2279542"/>
            <a:ext cx="640226" cy="6402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6417" y="2272463"/>
            <a:ext cx="672103" cy="672103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685" y="691519"/>
            <a:ext cx="657267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We’re committed to empower you to be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Most Desirable Resource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350660" y="4998907"/>
            <a:ext cx="3901573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0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FREE WEBINARS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2741" y="2194371"/>
            <a:ext cx="852087" cy="852087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6519296" y="3369105"/>
            <a:ext cx="5612646" cy="3381741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4493739" y="5575313"/>
            <a:ext cx="2196807" cy="54749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4400880" y="5490869"/>
            <a:ext cx="2196807" cy="5474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4804221" y="5590861"/>
            <a:ext cx="1467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Enroll Now!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916" y="501199"/>
            <a:ext cx="1956681" cy="193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6076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8A4613-6F8A-40A2-B2DE-12F49D2C9098}"/>
              </a:ext>
            </a:extLst>
          </p:cNvPr>
          <p:cNvSpPr txBox="1"/>
          <p:nvPr/>
        </p:nvSpPr>
        <p:spPr>
          <a:xfrm>
            <a:off x="92365" y="180309"/>
            <a:ext cx="114623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8" y="826640"/>
            <a:ext cx="5727192" cy="34527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:a16="http://schemas.microsoft.com/office/drawing/2014/main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30" y="1061561"/>
            <a:ext cx="5956261" cy="333756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:a16="http://schemas.microsoft.com/office/drawing/2014/main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7" y="3132709"/>
            <a:ext cx="5727193" cy="35396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:a16="http://schemas.microsoft.com/office/drawing/2014/main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58" y="3340131"/>
            <a:ext cx="5998933" cy="330473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6475416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</a:rPr>
              <a:t>Agenda – Day 18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1308" y="176007"/>
            <a:ext cx="716699" cy="70788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143DCDE-09CB-4B74-A1B1-45DC4B43CBA2}"/>
              </a:ext>
            </a:extLst>
          </p:cNvPr>
          <p:cNvSpPr txBox="1"/>
          <p:nvPr/>
        </p:nvSpPr>
        <p:spPr>
          <a:xfrm>
            <a:off x="818659" y="912354"/>
            <a:ext cx="1113934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Getting Detail Screen data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dirty="0">
                <a:effectLst/>
              </a:rPr>
              <a:t>Performing Post From UI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Performing GET(Single) From UI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Performing Delete From UI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Function Import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/>
              <a:t>Creating Fiori App In VS-Code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 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7" name="Footer Placeholder 45">
            <a:extLst>
              <a:ext uri="{FF2B5EF4-FFF2-40B4-BE49-F238E27FC236}">
                <a16:creationId xmlns:a16="http://schemas.microsoft.com/office/drawing/2014/main" id="{DB9854A9-0B9B-4FD5-80A8-60CE26BBD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562298" y="6593882"/>
            <a:ext cx="2612903" cy="278992"/>
          </a:xfrm>
        </p:spPr>
        <p:txBody>
          <a:bodyPr/>
          <a:lstStyle/>
          <a:p>
            <a:pPr algn="r"/>
            <a:endParaRPr lang="en-US" b="1" dirty="0">
              <a:solidFill>
                <a:schemeClr val="tx1"/>
              </a:solidFill>
            </a:endParaRPr>
          </a:p>
          <a:p>
            <a:pPr algn="r"/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10619D0B-337E-4908-A45C-892AAD0AA194}"/>
              </a:ext>
            </a:extLst>
          </p:cNvPr>
          <p:cNvSpPr txBox="1">
            <a:spLocks/>
          </p:cNvSpPr>
          <p:nvPr/>
        </p:nvSpPr>
        <p:spPr>
          <a:xfrm>
            <a:off x="9762837" y="6604650"/>
            <a:ext cx="2585514" cy="1475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b="1">
                <a:solidFill>
                  <a:prstClr val="black"/>
                </a:solidFill>
                <a:latin typeface="Calibri" panose="020F0502020204030204"/>
              </a:rPr>
              <a:t>Trainer: Anubhav Oberoy &amp; Nishan</a:t>
            </a:r>
            <a:endParaRPr lang="en-US" b="1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1026" name="Picture 2" descr="Agenda sign with colorful confetti Royalty Free Vector Image">
            <a:extLst>
              <a:ext uri="{FF2B5EF4-FFF2-40B4-BE49-F238E27FC236}">
                <a16:creationId xmlns:a16="http://schemas.microsoft.com/office/drawing/2014/main" id="{9399B6EF-57C9-4D32-A759-6EBBDAF070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523"/>
          <a:stretch/>
        </p:blipFill>
        <p:spPr bwMode="auto">
          <a:xfrm>
            <a:off x="6096000" y="837954"/>
            <a:ext cx="5954957" cy="4063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18573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261764" y="899721"/>
            <a:ext cx="88946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Step1: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Changing the View2 controller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Code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Step 2: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View2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code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Step 3: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Fragment code.(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  <a:hlinkClick r:id="rId5"/>
              </a:rPr>
              <a:t>supplier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,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  <a:hlinkClick r:id="rId6"/>
              </a:rPr>
              <a:t>moreInfo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5A057F61-A3B1-4F0B-AE55-2D21EFBBDE4F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G</a:t>
            </a:r>
            <a:r>
              <a:rPr lang="en-IN" sz="3600" dirty="0" err="1">
                <a:latin typeface="Cooper Black" panose="0208090404030B020404" pitchFamily="18" charset="0"/>
              </a:rPr>
              <a:t>etting</a:t>
            </a:r>
            <a:r>
              <a:rPr lang="en-IN" sz="3600" dirty="0">
                <a:latin typeface="Cooper Black" panose="0208090404030B020404" pitchFamily="18" charset="0"/>
              </a:rPr>
              <a:t> Detail Screen data </a:t>
            </a:r>
            <a:endParaRPr lang="en-IN" sz="3600" b="0" i="0" dirty="0">
              <a:effectLst/>
              <a:latin typeface="Cooper Black" panose="0208090404030B020404" pitchFamily="18" charset="0"/>
            </a:endParaRPr>
          </a:p>
        </p:txBody>
      </p:sp>
      <p:sp>
        <p:nvSpPr>
          <p:cNvPr id="7" name="Footer Placeholder 45">
            <a:extLst>
              <a:ext uri="{FF2B5EF4-FFF2-40B4-BE49-F238E27FC236}">
                <a16:creationId xmlns:a16="http://schemas.microsoft.com/office/drawing/2014/main" id="{D8840EAF-DAEB-473D-8DF0-F815D50111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762837" y="6604650"/>
            <a:ext cx="2585514" cy="147552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 &amp; Nishan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34F1F3A-BC2F-4AB1-9F70-C704277CC97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1083" y="2534132"/>
            <a:ext cx="9485048" cy="3488599"/>
          </a:xfrm>
          <a:prstGeom prst="rect">
            <a:avLst/>
          </a:prstGeom>
        </p:spPr>
      </p:pic>
      <p:pic>
        <p:nvPicPr>
          <p:cNvPr id="2050" name="Picture 2" descr="Call History Of Any Number 5.0 APKs -  com.qohlo.ca.calllogsapp.calllogmonitor.howto.getcall.history APK Download">
            <a:extLst>
              <a:ext uri="{FF2B5EF4-FFF2-40B4-BE49-F238E27FC236}">
                <a16:creationId xmlns:a16="http://schemas.microsoft.com/office/drawing/2014/main" id="{DA006C02-6295-491F-941F-E30D51B9A7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9311" y="324582"/>
            <a:ext cx="1619250" cy="1619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13201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A3FD483-334E-4C79-8B58-CFE7044D9831}"/>
              </a:ext>
            </a:extLst>
          </p:cNvPr>
          <p:cNvSpPr txBox="1"/>
          <p:nvPr/>
        </p:nvSpPr>
        <p:spPr>
          <a:xfrm>
            <a:off x="266063" y="776409"/>
            <a:ext cx="819265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Step1: </a:t>
            </a:r>
            <a:r>
              <a:rPr lang="en-US" dirty="0"/>
              <a:t>Create </a:t>
            </a:r>
            <a:r>
              <a:rPr lang="en-US" dirty="0">
                <a:hlinkClick r:id="rId3"/>
              </a:rPr>
              <a:t>Add Screen </a:t>
            </a:r>
            <a:r>
              <a:rPr lang="en-US" dirty="0"/>
              <a:t>for User. </a:t>
            </a:r>
          </a:p>
          <a:p>
            <a:r>
              <a:rPr lang="en-US" b="1" dirty="0"/>
              <a:t>Step2:</a:t>
            </a:r>
            <a:r>
              <a:rPr lang="en-US" dirty="0"/>
              <a:t> Create </a:t>
            </a:r>
            <a:r>
              <a:rPr lang="en-US" dirty="0">
                <a:hlinkClick r:id="rId4"/>
              </a:rPr>
              <a:t>Add Controller </a:t>
            </a:r>
            <a:r>
              <a:rPr lang="en-US" dirty="0"/>
              <a:t>.</a:t>
            </a:r>
          </a:p>
          <a:p>
            <a:r>
              <a:rPr lang="en-US" b="1" dirty="0"/>
              <a:t>Step3: </a:t>
            </a:r>
            <a:r>
              <a:rPr lang="en-US" dirty="0"/>
              <a:t>Creating Footer on </a:t>
            </a:r>
            <a:r>
              <a:rPr lang="en-US" dirty="0">
                <a:hlinkClick r:id="rId5"/>
              </a:rPr>
              <a:t>View1 Screen </a:t>
            </a:r>
            <a:r>
              <a:rPr lang="en-US" dirty="0"/>
              <a:t>With Add Button.</a:t>
            </a:r>
          </a:p>
          <a:p>
            <a:r>
              <a:rPr lang="en-US" b="1" dirty="0"/>
              <a:t>Step4: </a:t>
            </a:r>
            <a:r>
              <a:rPr lang="en-US" dirty="0"/>
              <a:t>Creating Entry for Add View in </a:t>
            </a:r>
            <a:r>
              <a:rPr lang="en-US" dirty="0">
                <a:hlinkClick r:id="rId6"/>
              </a:rPr>
              <a:t>manifest.json </a:t>
            </a:r>
            <a:r>
              <a:rPr lang="en-US" dirty="0"/>
              <a:t>.</a:t>
            </a:r>
          </a:p>
          <a:p>
            <a:r>
              <a:rPr lang="en-US" b="1" dirty="0"/>
              <a:t>Step5:</a:t>
            </a:r>
            <a:r>
              <a:rPr lang="en-US" dirty="0"/>
              <a:t> Write add button logic in </a:t>
            </a:r>
            <a:r>
              <a:rPr lang="en-US" dirty="0">
                <a:hlinkClick r:id="rId7"/>
              </a:rPr>
              <a:t>View1 Controller </a:t>
            </a:r>
            <a:r>
              <a:rPr lang="en-US" dirty="0"/>
              <a:t>.</a:t>
            </a:r>
          </a:p>
        </p:txBody>
      </p:sp>
      <p:sp>
        <p:nvSpPr>
          <p:cNvPr id="14" name="Title 3">
            <a:extLst>
              <a:ext uri="{FF2B5EF4-FFF2-40B4-BE49-F238E27FC236}">
                <a16:creationId xmlns:a16="http://schemas.microsoft.com/office/drawing/2014/main" id="{59C95C38-5AFE-4020-803E-0AF214175EC3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b="0" i="0" dirty="0">
                <a:effectLst/>
                <a:latin typeface="Cooper Black" panose="0208090404030B020404" pitchFamily="18" charset="0"/>
              </a:rPr>
              <a:t>Performing Post From UI</a:t>
            </a:r>
          </a:p>
        </p:txBody>
      </p:sp>
      <p:sp>
        <p:nvSpPr>
          <p:cNvPr id="19" name="Footer Placeholder 45">
            <a:extLst>
              <a:ext uri="{FF2B5EF4-FFF2-40B4-BE49-F238E27FC236}">
                <a16:creationId xmlns:a16="http://schemas.microsoft.com/office/drawing/2014/main" id="{560E18AA-73A3-4D73-A70A-7023D020B8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762837" y="6604650"/>
            <a:ext cx="2585514" cy="147552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 &amp; Nishan</a:t>
            </a:r>
          </a:p>
        </p:txBody>
      </p:sp>
      <p:pic>
        <p:nvPicPr>
          <p:cNvPr id="4" name="Picture 2" descr="Post Call Automation – Streamlined Calling | Agile CRM">
            <a:extLst>
              <a:ext uri="{FF2B5EF4-FFF2-40B4-BE49-F238E27FC236}">
                <a16:creationId xmlns:a16="http://schemas.microsoft.com/office/drawing/2014/main" id="{94CC5D6E-EEB9-4C10-8E15-1EBDE10F35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6890" y="541509"/>
            <a:ext cx="3000375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246EFA9-CB6C-4C78-B4EF-9ACBABAE0FC5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4040"/>
          <a:stretch/>
        </p:blipFill>
        <p:spPr>
          <a:xfrm>
            <a:off x="924780" y="3103684"/>
            <a:ext cx="9195166" cy="2977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6988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A3FD483-334E-4C79-8B58-CFE7044D9831}"/>
              </a:ext>
            </a:extLst>
          </p:cNvPr>
          <p:cNvSpPr txBox="1"/>
          <p:nvPr/>
        </p:nvSpPr>
        <p:spPr>
          <a:xfrm>
            <a:off x="266063" y="776409"/>
            <a:ext cx="81926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Step1:</a:t>
            </a:r>
            <a:r>
              <a:rPr lang="en-US" dirty="0"/>
              <a:t> Add change event in the Id Filed of </a:t>
            </a:r>
            <a:r>
              <a:rPr lang="en-US" dirty="0">
                <a:hlinkClick r:id="rId3"/>
              </a:rPr>
              <a:t>Add Screen </a:t>
            </a:r>
            <a:endParaRPr lang="en-US" dirty="0"/>
          </a:p>
          <a:p>
            <a:r>
              <a:rPr lang="en-US" b="1" dirty="0"/>
              <a:t>Step2:</a:t>
            </a:r>
            <a:r>
              <a:rPr lang="en-US" dirty="0"/>
              <a:t> When we put ID in that field it should load that entry.</a:t>
            </a:r>
          </a:p>
          <a:p>
            <a:r>
              <a:rPr lang="en-US" b="1" dirty="0"/>
              <a:t>Step3: </a:t>
            </a:r>
            <a:r>
              <a:rPr lang="en-US" dirty="0"/>
              <a:t>Add OnLoad Function in </a:t>
            </a:r>
            <a:r>
              <a:rPr lang="en-US" dirty="0">
                <a:hlinkClick r:id="rId4"/>
              </a:rPr>
              <a:t>Add Controller</a:t>
            </a:r>
            <a:endParaRPr lang="en-US" dirty="0"/>
          </a:p>
        </p:txBody>
      </p:sp>
      <p:sp>
        <p:nvSpPr>
          <p:cNvPr id="14" name="Title 3">
            <a:extLst>
              <a:ext uri="{FF2B5EF4-FFF2-40B4-BE49-F238E27FC236}">
                <a16:creationId xmlns:a16="http://schemas.microsoft.com/office/drawing/2014/main" id="{59C95C38-5AFE-4020-803E-0AF214175EC3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b="0" i="0" dirty="0">
                <a:effectLst/>
                <a:latin typeface="Cooper Black" panose="0208090404030B020404" pitchFamily="18" charset="0"/>
              </a:rPr>
              <a:t>Performing GET(Single) From UI</a:t>
            </a:r>
          </a:p>
        </p:txBody>
      </p:sp>
      <p:sp>
        <p:nvSpPr>
          <p:cNvPr id="19" name="Footer Placeholder 45">
            <a:extLst>
              <a:ext uri="{FF2B5EF4-FFF2-40B4-BE49-F238E27FC236}">
                <a16:creationId xmlns:a16="http://schemas.microsoft.com/office/drawing/2014/main" id="{560E18AA-73A3-4D73-A70A-7023D020B8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762837" y="6604650"/>
            <a:ext cx="2585514" cy="147552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 &amp; Nishan</a:t>
            </a:r>
          </a:p>
        </p:txBody>
      </p:sp>
      <p:pic>
        <p:nvPicPr>
          <p:cNvPr id="4" name="Picture 2" descr="Post Call Automation – Streamlined Calling | Agile CRM">
            <a:extLst>
              <a:ext uri="{FF2B5EF4-FFF2-40B4-BE49-F238E27FC236}">
                <a16:creationId xmlns:a16="http://schemas.microsoft.com/office/drawing/2014/main" id="{94CC5D6E-EEB9-4C10-8E15-1EBDE10F35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2649" y="837091"/>
            <a:ext cx="3000375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27B1D49-1321-43B3-8A92-215C6B64C87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7631" t="-2350" r="24577" b="2350"/>
          <a:stretch/>
        </p:blipFill>
        <p:spPr>
          <a:xfrm>
            <a:off x="580292" y="2953107"/>
            <a:ext cx="8616462" cy="3128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9230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A3FD483-334E-4C79-8B58-CFE7044D9831}"/>
              </a:ext>
            </a:extLst>
          </p:cNvPr>
          <p:cNvSpPr txBox="1"/>
          <p:nvPr/>
        </p:nvSpPr>
        <p:spPr>
          <a:xfrm>
            <a:off x="266063" y="776409"/>
            <a:ext cx="81926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Step1:</a:t>
            </a:r>
            <a:r>
              <a:rPr lang="en-US" dirty="0"/>
              <a:t> Add Delete button on </a:t>
            </a:r>
            <a:r>
              <a:rPr lang="en-US" dirty="0">
                <a:hlinkClick r:id="rId3"/>
              </a:rPr>
              <a:t>Add Screen  </a:t>
            </a:r>
            <a:r>
              <a:rPr lang="en-US" dirty="0"/>
              <a:t>footer</a:t>
            </a:r>
          </a:p>
          <a:p>
            <a:r>
              <a:rPr lang="en-US" b="1" dirty="0"/>
              <a:t>Step2:</a:t>
            </a:r>
            <a:r>
              <a:rPr lang="en-US" dirty="0"/>
              <a:t> When we click the button it should delete that entry.</a:t>
            </a:r>
          </a:p>
          <a:p>
            <a:r>
              <a:rPr lang="en-US" b="1" dirty="0"/>
              <a:t>Step3: </a:t>
            </a:r>
            <a:r>
              <a:rPr lang="en-US" dirty="0"/>
              <a:t>Add OnLoad Function in </a:t>
            </a:r>
            <a:r>
              <a:rPr lang="en-US" dirty="0">
                <a:hlinkClick r:id="rId4"/>
              </a:rPr>
              <a:t>Add Controller</a:t>
            </a:r>
            <a:endParaRPr lang="en-US" dirty="0"/>
          </a:p>
        </p:txBody>
      </p:sp>
      <p:sp>
        <p:nvSpPr>
          <p:cNvPr id="14" name="Title 3">
            <a:extLst>
              <a:ext uri="{FF2B5EF4-FFF2-40B4-BE49-F238E27FC236}">
                <a16:creationId xmlns:a16="http://schemas.microsoft.com/office/drawing/2014/main" id="{59C95C38-5AFE-4020-803E-0AF214175EC3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b="0" i="0" dirty="0">
                <a:effectLst/>
                <a:latin typeface="Cooper Black" panose="0208090404030B020404" pitchFamily="18" charset="0"/>
              </a:rPr>
              <a:t>Performing </a:t>
            </a:r>
            <a:r>
              <a:rPr lang="en-IN" sz="3600" dirty="0">
                <a:latin typeface="Cooper Black" panose="0208090404030B020404" pitchFamily="18" charset="0"/>
              </a:rPr>
              <a:t>Delete</a:t>
            </a:r>
            <a:r>
              <a:rPr lang="en-IN" sz="3600" b="0" i="0" dirty="0">
                <a:effectLst/>
                <a:latin typeface="Cooper Black" panose="0208090404030B020404" pitchFamily="18" charset="0"/>
              </a:rPr>
              <a:t> From UI</a:t>
            </a:r>
          </a:p>
        </p:txBody>
      </p:sp>
      <p:sp>
        <p:nvSpPr>
          <p:cNvPr id="19" name="Footer Placeholder 45">
            <a:extLst>
              <a:ext uri="{FF2B5EF4-FFF2-40B4-BE49-F238E27FC236}">
                <a16:creationId xmlns:a16="http://schemas.microsoft.com/office/drawing/2014/main" id="{560E18AA-73A3-4D73-A70A-7023D020B8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762837" y="6604650"/>
            <a:ext cx="2585514" cy="147552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 &amp; Nishan</a:t>
            </a:r>
          </a:p>
        </p:txBody>
      </p:sp>
      <p:pic>
        <p:nvPicPr>
          <p:cNvPr id="4" name="Picture 2" descr="Post Call Automation – Streamlined Calling | Agile CRM">
            <a:extLst>
              <a:ext uri="{FF2B5EF4-FFF2-40B4-BE49-F238E27FC236}">
                <a16:creationId xmlns:a16="http://schemas.microsoft.com/office/drawing/2014/main" id="{94CC5D6E-EEB9-4C10-8E15-1EBDE10F35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2649" y="837091"/>
            <a:ext cx="3000375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27B1D49-1321-43B3-8A92-215C6B64C87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7631" t="-2350" r="24577" b="2350"/>
          <a:stretch/>
        </p:blipFill>
        <p:spPr>
          <a:xfrm>
            <a:off x="580292" y="2953107"/>
            <a:ext cx="8616462" cy="3128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8651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407287" y="896296"/>
            <a:ext cx="71212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Calling the  Function Import From UI</a:t>
            </a:r>
          </a:p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Step1: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Add a button on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Add Screen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which calls the function import.</a:t>
            </a:r>
            <a:r>
              <a:rPr lang="en-US" b="0" i="0" dirty="0">
                <a:solidFill>
                  <a:schemeClr val="bg2">
                    <a:lumMod val="75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Step2: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add the button press logic in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Add Controller</a:t>
            </a:r>
            <a:endParaRPr lang="en-IN" b="1" i="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28D6B124-12AF-4412-A225-944C8B98B35E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F</a:t>
            </a:r>
            <a:r>
              <a:rPr lang="en-IN" sz="3600" dirty="0">
                <a:latin typeface="Cooper Black" panose="0208090404030B020404" pitchFamily="18" charset="0"/>
              </a:rPr>
              <a:t>unction Import</a:t>
            </a:r>
            <a:endParaRPr lang="en-IN" sz="3600" b="0" i="0" dirty="0">
              <a:effectLst/>
              <a:latin typeface="Cooper Black" panose="0208090404030B020404" pitchFamily="18" charset="0"/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AF05B82-8866-4008-B3A2-1799267126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762837" y="6604650"/>
            <a:ext cx="2585514" cy="147552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 &amp; Nishan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B7A793-A284-4A34-AB75-B7C42C54FD5E}"/>
              </a:ext>
            </a:extLst>
          </p:cNvPr>
          <p:cNvSpPr txBox="1"/>
          <p:nvPr/>
        </p:nvSpPr>
        <p:spPr>
          <a:xfrm>
            <a:off x="407287" y="1969364"/>
            <a:ext cx="9671538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</a:t>
            </a:r>
            <a:r>
              <a:rPr lang="en-I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IN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oDataModel</a:t>
            </a:r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IN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IN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getView</a:t>
            </a:r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IN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getModel</a:t>
            </a:r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</a:t>
            </a:r>
          </a:p>
          <a:p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I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IN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that</a:t>
            </a:r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I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IN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oDataModel</a:t>
            </a:r>
            <a:r>
              <a:rPr lang="en-IN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b="1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callFunction</a:t>
            </a:r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"/</a:t>
            </a:r>
            <a:r>
              <a:rPr lang="en-IN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GetMostExpensiveProduct</a:t>
            </a:r>
            <a:r>
              <a:rPr lang="en-IN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,{</a:t>
            </a:r>
          </a:p>
          <a:p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en-IN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urlParameters</a:t>
            </a:r>
            <a:r>
              <a:rPr lang="en-IN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        </a:t>
            </a:r>
            <a:r>
              <a:rPr lang="en-IN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"I_CATEGORY"</a:t>
            </a:r>
            <a:r>
              <a:rPr lang="en-IN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IN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'Notebooks'</a:t>
            </a:r>
            <a:endParaRPr lang="en-IN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    },</a:t>
            </a:r>
          </a:p>
          <a:p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en-IN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success</a:t>
            </a:r>
            <a:r>
              <a:rPr lang="en-IN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I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        </a:t>
            </a:r>
          </a:p>
          <a:p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        </a:t>
            </a:r>
          </a:p>
          <a:p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    },</a:t>
            </a:r>
          </a:p>
          <a:p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en-IN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IN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I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oError</a:t>
            </a:r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                          </a:t>
            </a:r>
          </a:p>
          <a:p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    }</a:t>
            </a:r>
          </a:p>
          <a:p>
            <a:r>
              <a:rPr 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});</a:t>
            </a:r>
          </a:p>
        </p:txBody>
      </p:sp>
    </p:spTree>
    <p:extLst>
      <p:ext uri="{BB962C8B-B14F-4D97-AF65-F5344CB8AC3E}">
        <p14:creationId xmlns:p14="http://schemas.microsoft.com/office/powerpoint/2010/main" val="3817417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407287" y="896296"/>
            <a:ext cx="71212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Creating the Fiori App in VS Code Using Template</a:t>
            </a:r>
          </a:p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Step1: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Go to View and Select Command Palette or Press </a:t>
            </a:r>
            <a:r>
              <a:rPr lang="en-US" b="1" dirty="0" err="1">
                <a:latin typeface="Calibri" panose="020F0502020204030204" pitchFamily="34" charset="0"/>
                <a:cs typeface="Calibri" panose="020F0502020204030204" pitchFamily="34" charset="0"/>
              </a:rPr>
              <a:t>Ctrl+shift+P</a:t>
            </a:r>
            <a:r>
              <a:rPr lang="en-US" b="1" i="0" dirty="0">
                <a:solidFill>
                  <a:schemeClr val="bg2">
                    <a:lumMod val="75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Step2: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Search For 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Fiori: Open Application Generator</a:t>
            </a:r>
            <a:endParaRPr lang="en-IN" b="1" i="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28D6B124-12AF-4412-A225-944C8B98B35E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0" i="0" dirty="0">
                <a:effectLst/>
                <a:latin typeface="Cooper Black" panose="0208090404030B020404" pitchFamily="18" charset="0"/>
              </a:rPr>
              <a:t>Creating Fiori App In V</a:t>
            </a:r>
            <a:r>
              <a:rPr lang="en-US" sz="3600" dirty="0">
                <a:latin typeface="Cooper Black" panose="0208090404030B020404" pitchFamily="18" charset="0"/>
              </a:rPr>
              <a:t>S-Code</a:t>
            </a:r>
            <a:endParaRPr lang="en-IN" sz="3600" b="0" i="0" dirty="0">
              <a:effectLst/>
              <a:latin typeface="Cooper Black" panose="0208090404030B020404" pitchFamily="18" charset="0"/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AF05B82-8866-4008-B3A2-1799267126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762837" y="6604650"/>
            <a:ext cx="2585514" cy="147552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 &amp; Nishan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AB1024-EBCE-4FA5-80D0-5D4FD6A5E0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287" y="2409092"/>
            <a:ext cx="4797759" cy="325315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89E0B10-6F50-42B0-98AC-1F784D7E6F6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836" r="26442" b="16137"/>
          <a:stretch/>
        </p:blipFill>
        <p:spPr>
          <a:xfrm>
            <a:off x="6567854" y="2423956"/>
            <a:ext cx="5336932" cy="3253153"/>
          </a:xfrm>
          <a:prstGeom prst="rect">
            <a:avLst/>
          </a:prstGeom>
        </p:spPr>
      </p:pic>
      <p:sp>
        <p:nvSpPr>
          <p:cNvPr id="11" name="Arrow: Chevron 10">
            <a:extLst>
              <a:ext uri="{FF2B5EF4-FFF2-40B4-BE49-F238E27FC236}">
                <a16:creationId xmlns:a16="http://schemas.microsoft.com/office/drawing/2014/main" id="{552DA6FF-FEC3-4435-BB5A-C3096FF09D94}"/>
              </a:ext>
            </a:extLst>
          </p:cNvPr>
          <p:cNvSpPr/>
          <p:nvPr/>
        </p:nvSpPr>
        <p:spPr>
          <a:xfrm>
            <a:off x="5389685" y="3131843"/>
            <a:ext cx="993530" cy="1906532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59656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FF912B5-CB91-984A-A326-06D0A1B895C3}"/>
              </a:ext>
            </a:extLst>
          </p:cNvPr>
          <p:cNvSpPr/>
          <p:nvPr/>
        </p:nvSpPr>
        <p:spPr>
          <a:xfrm>
            <a:off x="-1" y="0"/>
            <a:ext cx="12192001" cy="6858000"/>
          </a:xfrm>
          <a:prstGeom prst="roundRect">
            <a:avLst>
              <a:gd name="adj" fmla="val 0"/>
            </a:avLst>
          </a:prstGeom>
          <a:solidFill>
            <a:schemeClr val="tx2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415253-65BB-C843-B5D8-DB41A0DCD078}"/>
              </a:ext>
            </a:extLst>
          </p:cNvPr>
          <p:cNvSpPr/>
          <p:nvPr/>
        </p:nvSpPr>
        <p:spPr>
          <a:xfrm>
            <a:off x="4157978" y="3378839"/>
            <a:ext cx="442781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Day 18</a:t>
            </a:r>
          </a:p>
        </p:txBody>
      </p:sp>
    </p:spTree>
    <p:extLst>
      <p:ext uri="{BB962C8B-B14F-4D97-AF65-F5344CB8AC3E}">
        <p14:creationId xmlns:p14="http://schemas.microsoft.com/office/powerpoint/2010/main" val="39912433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TM10001103[[fn=Headlines]]</Template>
  <TotalTime>10087</TotalTime>
  <Words>693</Words>
  <Application>Microsoft Office PowerPoint</Application>
  <PresentationFormat>Widescreen</PresentationFormat>
  <Paragraphs>84</Paragraphs>
  <Slides>13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Calibri</vt:lpstr>
      <vt:lpstr>Calibri Light</vt:lpstr>
      <vt:lpstr>Consolas</vt:lpstr>
      <vt:lpstr>Cooper Black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MD Junaed</dc:creator>
  <cp:lastModifiedBy>nishannainsukha@soyuztechnologies.com</cp:lastModifiedBy>
  <cp:revision>1063</cp:revision>
  <dcterms:created xsi:type="dcterms:W3CDTF">2016-07-10T03:33:26Z</dcterms:created>
  <dcterms:modified xsi:type="dcterms:W3CDTF">2021-09-29T13:40:38Z</dcterms:modified>
</cp:coreProperties>
</file>